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8" r:id="rId2"/>
    <p:sldId id="278" r:id="rId3"/>
    <p:sldId id="314" r:id="rId4"/>
    <p:sldId id="345" r:id="rId5"/>
    <p:sldId id="343" r:id="rId6"/>
    <p:sldId id="349" r:id="rId7"/>
    <p:sldId id="350" r:id="rId8"/>
    <p:sldId id="351" r:id="rId9"/>
    <p:sldId id="355" r:id="rId10"/>
    <p:sldId id="356" r:id="rId11"/>
    <p:sldId id="352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19" r:id="rId21"/>
    <p:sldId id="332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21" r:id="rId32"/>
    <p:sldId id="333" r:id="rId33"/>
    <p:sldId id="334" r:id="rId34"/>
    <p:sldId id="346" r:id="rId35"/>
    <p:sldId id="347" r:id="rId36"/>
    <p:sldId id="348" r:id="rId37"/>
    <p:sldId id="353" r:id="rId38"/>
    <p:sldId id="35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9542" autoAdjust="0"/>
  </p:normalViewPr>
  <p:slideViewPr>
    <p:cSldViewPr snapToGrid="0">
      <p:cViewPr>
        <p:scale>
          <a:sx n="100" d="100"/>
          <a:sy n="100" d="100"/>
        </p:scale>
        <p:origin x="-235" y="-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chat.openai.com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691FB-97FC-4C4B-9363-43FE03E260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generative-ai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C9260B-9711-0CE1-E680-D6CCA29087A9}"/>
              </a:ext>
            </a:extLst>
          </p:cNvPr>
          <p:cNvSpPr txBox="1"/>
          <p:nvPr/>
        </p:nvSpPr>
        <p:spPr>
          <a:xfrm>
            <a:off x="2212258" y="257294"/>
            <a:ext cx="72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Generative AI and Introduction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ADA68-8A72-28E0-AF6D-E70A16E0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2" y="906561"/>
            <a:ext cx="10562235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E100-82CD-2092-31EB-F254A47C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09E8DB-9A1C-0A99-C28B-D4961C86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21911"/>
              </p:ext>
            </p:extLst>
          </p:nvPr>
        </p:nvGraphicFramePr>
        <p:xfrm>
          <a:off x="983847" y="329302"/>
          <a:ext cx="10058400" cy="6199396"/>
        </p:xfrm>
        <a:graphic>
          <a:graphicData uri="http://schemas.openxmlformats.org/drawingml/2006/table">
            <a:tbl>
              <a:tblPr/>
              <a:tblGrid>
                <a:gridCol w="2025570">
                  <a:extLst>
                    <a:ext uri="{9D8B030D-6E8A-4147-A177-3AD203B41FA5}">
                      <a16:colId xmlns:a16="http://schemas.microsoft.com/office/drawing/2014/main" val="311974136"/>
                    </a:ext>
                  </a:extLst>
                </a:gridCol>
                <a:gridCol w="2720051">
                  <a:extLst>
                    <a:ext uri="{9D8B030D-6E8A-4147-A177-3AD203B41FA5}">
                      <a16:colId xmlns:a16="http://schemas.microsoft.com/office/drawing/2014/main" val="1374748806"/>
                    </a:ext>
                  </a:extLst>
                </a:gridCol>
                <a:gridCol w="5312779">
                  <a:extLst>
                    <a:ext uri="{9D8B030D-6E8A-4147-A177-3AD203B41FA5}">
                      <a16:colId xmlns:a16="http://schemas.microsoft.com/office/drawing/2014/main" val="2092716400"/>
                    </a:ext>
                  </a:extLst>
                </a:gridCol>
              </a:tblGrid>
              <a:tr h="55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effectLst/>
                        </a:rPr>
                        <a:t>命令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effectLst/>
                        </a:rPr>
                        <a:t>全称 </a:t>
                      </a:r>
                      <a:r>
                        <a:rPr lang="en-US" altLang="zh-CN" sz="1400">
                          <a:effectLst/>
                        </a:rPr>
                        <a:t>/ </a:t>
                      </a:r>
                      <a:r>
                        <a:rPr lang="zh-CN" altLang="en-US" sz="1400">
                          <a:effectLst/>
                        </a:rPr>
                        <a:t>来源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含义说明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4180"/>
                  </a:ext>
                </a:extLst>
              </a:tr>
              <a:tr h="3385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ls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list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列出（</a:t>
                      </a:r>
                      <a:r>
                        <a:rPr lang="en-US" altLang="zh-CN" sz="1000">
                          <a:effectLst/>
                        </a:rPr>
                        <a:t>list</a:t>
                      </a:r>
                      <a:r>
                        <a:rPr lang="zh-CN" altLang="en-US" sz="1000">
                          <a:effectLst/>
                        </a:rPr>
                        <a:t>）当前目录下的文件和子目录，是最常用的目录查看命令。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74264"/>
                  </a:ext>
                </a:extLst>
              </a:tr>
              <a:tr h="3790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cd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change directory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切换（</a:t>
                      </a:r>
                      <a:r>
                        <a:rPr lang="en-US" sz="1000">
                          <a:effectLst/>
                        </a:rPr>
                        <a:t>change）</a:t>
                      </a:r>
                      <a:r>
                        <a:rPr lang="zh-CN" altLang="en-US" sz="1000">
                          <a:effectLst/>
                        </a:rPr>
                        <a:t>工作目录（</a:t>
                      </a:r>
                      <a:r>
                        <a:rPr lang="en-US" sz="1000">
                          <a:effectLst/>
                        </a:rPr>
                        <a:t>directory），</a:t>
                      </a:r>
                      <a:r>
                        <a:rPr lang="zh-CN" altLang="en-US" sz="1000">
                          <a:effectLst/>
                        </a:rPr>
                        <a:t>用于在文件系统中导航。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552160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pwd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print working directory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打印（</a:t>
                      </a:r>
                      <a:r>
                        <a:rPr lang="en-US" sz="1000">
                          <a:effectLst/>
                        </a:rPr>
                        <a:t>print）</a:t>
                      </a:r>
                      <a:r>
                        <a:rPr lang="zh-CN" altLang="en-US" sz="1000">
                          <a:effectLst/>
                        </a:rPr>
                        <a:t>当前工作目录（</a:t>
                      </a:r>
                      <a:r>
                        <a:rPr lang="en-US" sz="1000">
                          <a:effectLst/>
                        </a:rPr>
                        <a:t>working directory）</a:t>
                      </a:r>
                      <a:r>
                        <a:rPr lang="zh-CN" altLang="en-US" sz="1000">
                          <a:effectLst/>
                        </a:rPr>
                        <a:t>的完整路径。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66259"/>
                  </a:ext>
                </a:extLst>
              </a:tr>
              <a:tr h="2676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mkdir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make directory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创建（</a:t>
                      </a:r>
                      <a:r>
                        <a:rPr lang="en-US" sz="1000">
                          <a:effectLst/>
                        </a:rPr>
                        <a:t>make）</a:t>
                      </a:r>
                      <a:r>
                        <a:rPr lang="zh-CN" altLang="en-US" sz="1000">
                          <a:effectLst/>
                        </a:rPr>
                        <a:t>一个新的目录（</a:t>
                      </a:r>
                      <a:r>
                        <a:rPr lang="en-US" sz="1000">
                          <a:effectLst/>
                        </a:rPr>
                        <a:t>directory）。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058848"/>
                  </a:ext>
                </a:extLst>
              </a:tr>
              <a:tr h="41950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mv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move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移动（</a:t>
                      </a:r>
                      <a:r>
                        <a:rPr lang="en-US" altLang="zh-CN" sz="1000">
                          <a:effectLst/>
                        </a:rPr>
                        <a:t>move</a:t>
                      </a:r>
                      <a:r>
                        <a:rPr lang="zh-CN" altLang="en-US" sz="1000">
                          <a:effectLst/>
                        </a:rPr>
                        <a:t>）文件或目录，也可用于重命名（本质是 “移动” 到同一目录下的新名字）。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21403"/>
                  </a:ext>
                </a:extLst>
              </a:tr>
              <a:tr h="19681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cp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copy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复制（</a:t>
                      </a:r>
                      <a:r>
                        <a:rPr lang="en-US" altLang="zh-CN" sz="1000">
                          <a:effectLst/>
                        </a:rPr>
                        <a:t>copy</a:t>
                      </a:r>
                      <a:r>
                        <a:rPr lang="zh-CN" altLang="en-US" sz="1000">
                          <a:effectLst/>
                        </a:rPr>
                        <a:t>）文件或目录到新的位置。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442869"/>
                  </a:ext>
                </a:extLst>
              </a:tr>
              <a:tr h="36889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rm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remove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删除（</a:t>
                      </a:r>
                      <a:r>
                        <a:rPr lang="en-US" altLang="zh-CN" sz="1000">
                          <a:effectLst/>
                        </a:rPr>
                        <a:t>remove</a:t>
                      </a:r>
                      <a:r>
                        <a:rPr lang="zh-CN" altLang="en-US" sz="1000">
                          <a:effectLst/>
                        </a:rPr>
                        <a:t>）文件或目录（注意：删除后通常无法恢复，需谨慎使用）。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046149"/>
                  </a:ext>
                </a:extLst>
              </a:tr>
              <a:tr h="3182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echo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effectLst/>
                          <a:highlight>
                            <a:srgbClr val="FFFF00"/>
                          </a:highlight>
                        </a:rPr>
                        <a:t>来自希腊语 </a:t>
                      </a:r>
                      <a:r>
                        <a:rPr lang="en-US" altLang="zh-CN" sz="1400" i="1">
                          <a:effectLst/>
                          <a:highlight>
                            <a:srgbClr val="FFFF00"/>
                          </a:highlight>
                        </a:rPr>
                        <a:t>ēkhō</a:t>
                      </a:r>
                      <a:r>
                        <a:rPr lang="zh-CN" altLang="en-US" sz="1400">
                          <a:effectLst/>
                          <a:highlight>
                            <a:srgbClr val="FFFF00"/>
                          </a:highlight>
                        </a:rPr>
                        <a:t>（意为 “回声”）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回显（</a:t>
                      </a:r>
                      <a:r>
                        <a:rPr lang="en-US" altLang="zh-CN" sz="1000">
                          <a:effectLst/>
                        </a:rPr>
                        <a:t>echo</a:t>
                      </a:r>
                      <a:r>
                        <a:rPr lang="zh-CN" altLang="en-US" sz="1000">
                          <a:effectLst/>
                        </a:rPr>
                        <a:t>）字符串或变量值，将内容输出到标准输出（屏幕）。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845813"/>
                  </a:ext>
                </a:extLst>
              </a:tr>
              <a:tr h="439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grep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global regular expression print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全局正则表达式打印：在文件中查找（</a:t>
                      </a:r>
                      <a:r>
                        <a:rPr lang="en-US" altLang="zh-CN" sz="1000">
                          <a:effectLst/>
                        </a:rPr>
                        <a:t>search</a:t>
                      </a:r>
                      <a:r>
                        <a:rPr lang="zh-CN" altLang="en-US" sz="1000">
                          <a:effectLst/>
                        </a:rPr>
                        <a:t>）符合正则表达式的字符串，并打印匹配行。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86715"/>
                  </a:ext>
                </a:extLst>
              </a:tr>
              <a:tr h="3891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find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find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查找（</a:t>
                      </a:r>
                      <a:r>
                        <a:rPr lang="en-US" altLang="zh-CN" sz="1000">
                          <a:effectLst/>
                        </a:rPr>
                        <a:t>find</a:t>
                      </a:r>
                      <a:r>
                        <a:rPr lang="zh-CN" altLang="en-US" sz="1000">
                          <a:effectLst/>
                        </a:rPr>
                        <a:t>）符合条件的文件或目录，支持按名称、大小、时间等多种条件搜索。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656566"/>
                  </a:ext>
                </a:extLst>
              </a:tr>
              <a:tr h="480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cat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concatenate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连接（</a:t>
                      </a:r>
                      <a:r>
                        <a:rPr lang="en-US" altLang="zh-CN" sz="1000">
                          <a:effectLst/>
                        </a:rPr>
                        <a:t>concatenate</a:t>
                      </a:r>
                      <a:r>
                        <a:rPr lang="zh-CN" altLang="en-US" sz="1000">
                          <a:effectLst/>
                        </a:rPr>
                        <a:t>）文件并输出内容：既可以显示单个文件，也可以将多个文件拼接后输出。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571339"/>
                  </a:ext>
                </a:extLst>
              </a:tr>
              <a:tr h="35876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head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head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显示文件的头部（</a:t>
                      </a:r>
                      <a:r>
                        <a:rPr lang="en-US" altLang="zh-CN" sz="1000">
                          <a:effectLst/>
                        </a:rPr>
                        <a:t>head</a:t>
                      </a:r>
                      <a:r>
                        <a:rPr lang="zh-CN" altLang="en-US" sz="1000">
                          <a:effectLst/>
                        </a:rPr>
                        <a:t>）内容，默认显示前 </a:t>
                      </a:r>
                      <a:r>
                        <a:rPr lang="en-US" altLang="zh-CN" sz="1000">
                          <a:effectLst/>
                        </a:rPr>
                        <a:t>10 </a:t>
                      </a:r>
                      <a:r>
                        <a:rPr lang="zh-CN" altLang="en-US" sz="1000">
                          <a:effectLst/>
                        </a:rPr>
                        <a:t>行，可通过参数指定行数。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74190"/>
                  </a:ext>
                </a:extLst>
              </a:tr>
              <a:tr h="40937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tail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tail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显示文件的尾部（</a:t>
                      </a:r>
                      <a:r>
                        <a:rPr lang="en-US" altLang="zh-CN" sz="1000">
                          <a:effectLst/>
                        </a:rPr>
                        <a:t>tail</a:t>
                      </a:r>
                      <a:r>
                        <a:rPr lang="zh-CN" altLang="en-US" sz="1000">
                          <a:effectLst/>
                        </a:rPr>
                        <a:t>）内容，默认显示后 </a:t>
                      </a:r>
                      <a:r>
                        <a:rPr lang="en-US" altLang="zh-CN" sz="1000">
                          <a:effectLst/>
                        </a:rPr>
                        <a:t>10 </a:t>
                      </a:r>
                      <a:r>
                        <a:rPr lang="zh-CN" altLang="en-US" sz="1000">
                          <a:effectLst/>
                        </a:rPr>
                        <a:t>行，常用于查看日志文件的最新内容。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251369"/>
                  </a:ext>
                </a:extLst>
              </a:tr>
              <a:tr h="41950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df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disk free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磁盘空闲（</a:t>
                      </a:r>
                      <a:r>
                        <a:rPr lang="en-US" altLang="zh-CN" sz="1000">
                          <a:effectLst/>
                        </a:rPr>
                        <a:t>disk free</a:t>
                      </a:r>
                      <a:r>
                        <a:rPr lang="zh-CN" altLang="en-US" sz="1000">
                          <a:effectLst/>
                        </a:rPr>
                        <a:t>）：显示文件系统的整体磁盘使用情况，包括已用和可用空间。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176425"/>
                  </a:ext>
                </a:extLst>
              </a:tr>
              <a:tr h="34864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du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>
                          <a:effectLst/>
                          <a:highlight>
                            <a:srgbClr val="FFFF00"/>
                          </a:highlight>
                        </a:rPr>
                        <a:t>disk usage</a:t>
                      </a:r>
                      <a:endParaRPr 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>
                          <a:effectLst/>
                        </a:rPr>
                        <a:t>磁盘使用量（</a:t>
                      </a:r>
                      <a:r>
                        <a:rPr lang="en-US" altLang="zh-CN" sz="1000">
                          <a:effectLst/>
                        </a:rPr>
                        <a:t>disk usage</a:t>
                      </a:r>
                      <a:r>
                        <a:rPr lang="zh-CN" altLang="en-US" sz="1000">
                          <a:effectLst/>
                        </a:rPr>
                        <a:t>）：检查文件或目录占用的磁盘空间大小。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26070"/>
                  </a:ext>
                </a:extLst>
              </a:tr>
              <a:tr h="42962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effectLst/>
                          <a:latin typeface="Courier New" panose="02070309020205020404" pitchFamily="49" charset="0"/>
                        </a:rPr>
                        <a:t>chmod</a:t>
                      </a:r>
                      <a:endParaRPr lang="en-US" sz="1400">
                        <a:effectLst/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dirty="0">
                          <a:effectLst/>
                          <a:highlight>
                            <a:srgbClr val="FFFF00"/>
                          </a:highlight>
                        </a:rPr>
                        <a:t>change mode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00" dirty="0">
                          <a:effectLst/>
                        </a:rPr>
                        <a:t>改变（</a:t>
                      </a:r>
                      <a:r>
                        <a:rPr lang="en-US" altLang="zh-CN" sz="1000" dirty="0">
                          <a:effectLst/>
                        </a:rPr>
                        <a:t>change</a:t>
                      </a:r>
                      <a:r>
                        <a:rPr lang="zh-CN" altLang="en-US" sz="1000" dirty="0">
                          <a:effectLst/>
                        </a:rPr>
                        <a:t>）文件模式（</a:t>
                      </a:r>
                      <a:r>
                        <a:rPr lang="en-US" altLang="zh-CN" sz="1000" dirty="0">
                          <a:effectLst/>
                        </a:rPr>
                        <a:t>mode</a:t>
                      </a:r>
                      <a:r>
                        <a:rPr lang="zh-CN" altLang="en-US" sz="1000" dirty="0">
                          <a:effectLst/>
                        </a:rPr>
                        <a:t>）：修改文件或目录的访问权限（读、写、执行）。</a:t>
                      </a:r>
                    </a:p>
                  </a:txBody>
                  <a:tcPr marL="1626" marR="1626" marT="1626" marB="162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93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0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4CDB9-42BB-C524-D368-C76E9E0B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D6CFD-BFE2-1BC9-127A-DDD614EA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235943"/>
            <a:ext cx="11796782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608B6-0A29-01B6-9009-C1DA93DF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601735"/>
            <a:ext cx="10897544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FDAF-92A0-644E-FD14-FF72243B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635AE-620D-30A3-99EA-84AAE57D6AB2}"/>
              </a:ext>
            </a:extLst>
          </p:cNvPr>
          <p:cNvSpPr txBox="1"/>
          <p:nvPr/>
        </p:nvSpPr>
        <p:spPr>
          <a:xfrm>
            <a:off x="975166" y="1004930"/>
            <a:ext cx="1057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o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教程：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pt-BR" altLang="zh-CN" sz="1800" b="0" i="0" u="none" strike="noStrike" baseline="0" dirty="0">
                <a:solidFill>
                  <a:srgbClr val="0563C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https://www.runoob.com/linux/linux-tutorial.html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https://www.w3cschool.cn/linux/linux-tutorial.html (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包含命令，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vim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教程，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shell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教程等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GPT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答疑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 https://chat.openai.com/share/f4d41c2e-8c9c-4293-8cb9-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1f8c1f81a89f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8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FC6A5-AA07-1C63-83C8-42BE927B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F6A9-85F0-B372-EE4C-857797EF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754148"/>
            <a:ext cx="1182726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1C04-6114-86D1-9BD2-871B881C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78C68-CC14-4B2B-655C-60EA859C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1009440"/>
            <a:ext cx="1166723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85A62-3B20-17EB-F38F-992F432F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A7595-0231-612B-2299-EDAAF7BC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277857"/>
            <a:ext cx="10714649" cy="630228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61D3E5D-E292-7EC2-F557-F7E26E70D435}"/>
              </a:ext>
            </a:extLst>
          </p:cNvPr>
          <p:cNvSpPr/>
          <p:nvPr/>
        </p:nvSpPr>
        <p:spPr>
          <a:xfrm>
            <a:off x="5262880" y="3810000"/>
            <a:ext cx="203200" cy="27432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5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7B9B-6B00-87D2-D8BF-C46BECBE7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1D527-4245-0617-E4AA-75C147499DE1}"/>
              </a:ext>
            </a:extLst>
          </p:cNvPr>
          <p:cNvSpPr txBox="1"/>
          <p:nvPr/>
        </p:nvSpPr>
        <p:spPr>
          <a:xfrm>
            <a:off x="1290320" y="775960"/>
            <a:ext cx="899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i="0" u="none" strike="noStrike" baseline="0" dirty="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59</a:t>
            </a:r>
          </a:p>
          <a:p>
            <a:pPr algn="l"/>
            <a:r>
              <a:rPr lang="en-US" altLang="zh-CN" sz="24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o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教程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n 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Python: </a:t>
            </a:r>
            <a:r>
              <a:rPr lang="pt-BR" altLang="zh-CN" sz="1800" b="0" i="0" u="none" strike="noStrike" baseline="0" dirty="0">
                <a:solidFill>
                  <a:srgbClr val="0563C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https://docs.python.org/zh-cn/3/tutorial/index.html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n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Conda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安装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:</a:t>
            </a:r>
          </a:p>
          <a:p>
            <a:pPr algn="l"/>
            <a:r>
              <a:rPr lang="pl-PL" altLang="zh-CN" sz="18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o </a:t>
            </a:r>
            <a:r>
              <a:rPr lang="pl-PL" altLang="zh-CN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Windows: </a:t>
            </a:r>
            <a:r>
              <a:rPr lang="pl-PL" altLang="zh-CN" sz="1800" b="0" i="0" u="none" strike="noStrike" baseline="0" dirty="0">
                <a:solidFill>
                  <a:srgbClr val="0563C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https://blog.csdn.net/wyf2017/article/details/118676765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o 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MicrosoftYaHei"/>
                <a:ea typeface="等线" panose="02010600030101010101" pitchFamily="2" charset="-122"/>
              </a:rPr>
              <a:t>Linux: </a:t>
            </a:r>
            <a:r>
              <a:rPr lang="pt-BR" altLang="zh-CN" sz="1800" b="0" i="0" u="none" strike="noStrike" baseline="0" dirty="0">
                <a:solidFill>
                  <a:srgbClr val="0563C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https://blog.csdn.net/fan18317517352/article/details/123035625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  <a:ea typeface="等线" panose="02010600030101010101" pitchFamily="2" charset="-122"/>
              </a:rPr>
              <a:t>n 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GPT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答疑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 https://chat.openai.com/share/37fa5858-bd99-430c-9606-efe97e3e69f4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23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E264B7-189B-5421-DCB5-EB0B4F139BC2}"/>
              </a:ext>
            </a:extLst>
          </p:cNvPr>
          <p:cNvSpPr txBox="1"/>
          <p:nvPr/>
        </p:nvSpPr>
        <p:spPr>
          <a:xfrm>
            <a:off x="1046480" y="877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25A36-B406-BE37-5A3C-60BB8EAA3C8D}"/>
              </a:ext>
            </a:extLst>
          </p:cNvPr>
          <p:cNvSpPr txBox="1"/>
          <p:nvPr/>
        </p:nvSpPr>
        <p:spPr>
          <a:xfrm>
            <a:off x="478536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50FEC-CA29-043A-C422-96AF733B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94" y="685623"/>
            <a:ext cx="10133666" cy="534085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F62BAD4-3ACE-E6CA-9096-55752F29EB23}"/>
              </a:ext>
            </a:extLst>
          </p:cNvPr>
          <p:cNvSpPr/>
          <p:nvPr/>
        </p:nvSpPr>
        <p:spPr>
          <a:xfrm>
            <a:off x="5716016" y="5139453"/>
            <a:ext cx="247904" cy="5588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07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688C7-2BFB-E44F-8E09-97CF6C36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163547"/>
            <a:ext cx="10905165" cy="6530906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5E9BFC8-F496-DA00-3393-8EE978725332}"/>
              </a:ext>
            </a:extLst>
          </p:cNvPr>
          <p:cNvSpPr/>
          <p:nvPr/>
        </p:nvSpPr>
        <p:spPr>
          <a:xfrm>
            <a:off x="1371600" y="5052060"/>
            <a:ext cx="213360" cy="22098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7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729A6-F0D8-3FA7-9D70-EF5AC9D3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01819"/>
            <a:ext cx="9731583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187F-940F-4FE0-F37C-161536DD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30F20-5EA9-7603-A4E0-3C364238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3" y="510739"/>
            <a:ext cx="9936902" cy="53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9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965E4-09C1-7D70-B330-BCA8E8ED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735AB-A5DE-EBAB-4349-C3A648EA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0" y="460351"/>
            <a:ext cx="10339669" cy="5497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2C83B-B627-52DC-FCFD-CD24E26DD276}"/>
              </a:ext>
            </a:extLst>
          </p:cNvPr>
          <p:cNvSpPr txBox="1"/>
          <p:nvPr/>
        </p:nvSpPr>
        <p:spPr>
          <a:xfrm>
            <a:off x="10825316" y="1376515"/>
            <a:ext cx="102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ASR</a:t>
            </a:r>
          </a:p>
          <a:p>
            <a:r>
              <a:rPr lang="en-US" altLang="zh-CN" b="1" dirty="0"/>
              <a:t>TTS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3528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22CCE-3869-3634-94A0-80643A68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EC7FF-38EC-5C25-D6A8-EF339AD1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49" y="536797"/>
            <a:ext cx="10064405" cy="53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1F0C-4E62-3B92-D1B9-F7D23AA5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F12F9-D0CF-6012-7F47-D9F89D70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18" y="224991"/>
            <a:ext cx="10582903" cy="58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FF1F-7516-92A3-FAA3-A486B989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D7EB7-FD9B-1E24-B5F7-57FE38AE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30185"/>
            <a:ext cx="11522439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5D884-67F0-2662-7636-502D1270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BCA83-C25F-C0D4-73F0-695CF268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666510"/>
            <a:ext cx="9983065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50B73-0340-8A09-3A3F-28FE4E82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C6E2C-D7C3-6C67-BA3F-226F1E85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144495"/>
            <a:ext cx="11278577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1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A342-5CCA-0B8F-0F5A-5F9E6EFE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A3C1B-3672-DA35-9913-C0B65E52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68289"/>
            <a:ext cx="1018120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3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22ECB-5CF1-E9FE-EA8E-20B2BD58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28B6C-D914-B0CB-1CF1-18D6E0A6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182598"/>
            <a:ext cx="11209991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6FB25-8484-C2AA-4115-C89958AE6991}"/>
              </a:ext>
            </a:extLst>
          </p:cNvPr>
          <p:cNvSpPr txBox="1"/>
          <p:nvPr/>
        </p:nvSpPr>
        <p:spPr>
          <a:xfrm>
            <a:off x="581692" y="778819"/>
            <a:ext cx="116103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xx</a:t>
            </a: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E25EF-D1C1-3AA1-8564-24E278DB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205460"/>
            <a:ext cx="11903472" cy="64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5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B4B5-3F14-C4CE-EC39-0208E835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74C6F-E589-766B-DFE3-3937F03E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186409"/>
            <a:ext cx="10684166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0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D66A9-8B9D-FB1F-1E0C-EB91E5F8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F6E5A-C9CF-2600-DE54-A6040C2A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83530"/>
            <a:ext cx="11514818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30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2CBB-749B-F6DD-E8A5-ABDDF497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3A6AF-2D83-2EE7-51D0-EF10829D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68289"/>
            <a:ext cx="11827265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51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6754F-55B7-9120-10A1-B9FD7B8A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0A0D-F6B2-33F6-9617-03564194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464563"/>
            <a:ext cx="11751058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56D8-F111-6CDE-936D-7552D07DE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4E4F4-376D-0C30-AC54-34C64070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" y="1093267"/>
            <a:ext cx="12048264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5F6E1-CCF6-D45E-9321-D0EB5C72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2DDA3-0D8A-7E11-9BA8-734AB1D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559821"/>
            <a:ext cx="11674852" cy="5738357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FE9421C-B5EE-729E-DF7D-41B4175E933C}"/>
              </a:ext>
            </a:extLst>
          </p:cNvPr>
          <p:cNvSpPr/>
          <p:nvPr/>
        </p:nvSpPr>
        <p:spPr>
          <a:xfrm>
            <a:off x="10943303" y="5968181"/>
            <a:ext cx="275303" cy="329997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402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564B-D48F-6B85-8125-D2F77773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258C5-F4A0-B86A-3E9F-3325B77C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685562"/>
            <a:ext cx="11522439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40C1-63C8-4D94-7B6B-04BEAE82F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5CDB5-9D1F-C1E3-EDCE-2331E0C033F3}"/>
              </a:ext>
            </a:extLst>
          </p:cNvPr>
          <p:cNvSpPr txBox="1"/>
          <p:nvPr/>
        </p:nvSpPr>
        <p:spPr>
          <a:xfrm>
            <a:off x="687363" y="786019"/>
            <a:ext cx="100297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solidFill>
                  <a:srgbClr val="CD0000"/>
                </a:solidFill>
                <a:latin typeface="Wingdings-Regular"/>
              </a:rPr>
              <a:t>o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MicrosoftYaHei"/>
              </a:rPr>
              <a:t>教程：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Google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MicrosoftYaHei"/>
              </a:rPr>
              <a:t>Colab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官方教程：</a:t>
            </a:r>
            <a:r>
              <a:rPr lang="en-US" altLang="zh-CN" sz="1800" b="0" i="0" u="none" strike="noStrike" baseline="0" dirty="0">
                <a:solidFill>
                  <a:srgbClr val="0563C2"/>
                </a:solidFill>
                <a:latin typeface="MicrosoftYaHei"/>
              </a:rPr>
              <a:t>https://colab.research.google.com/#scrollTo=2fhs6GZ4qFMx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MicrosoftYaHei"/>
              </a:rPr>
              <a:t>Jupyter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 Notebook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文档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: </a:t>
            </a:r>
            <a:r>
              <a:rPr lang="en-US" altLang="zh-CN" sz="1800" b="0" i="0" u="none" strike="noStrike" baseline="0" dirty="0">
                <a:solidFill>
                  <a:srgbClr val="0563C2"/>
                </a:solidFill>
                <a:latin typeface="MicrosoftYaHei"/>
              </a:rPr>
              <a:t>https://docs.jupyter.org/en/latest/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pt-BR" altLang="zh-CN" sz="1800" b="0" i="0" u="none" strike="noStrike" baseline="0" dirty="0" err="1">
                <a:solidFill>
                  <a:srgbClr val="000000"/>
                </a:solidFill>
                <a:latin typeface="MicrosoftYaHei"/>
              </a:rPr>
              <a:t>Jupyter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 Notebook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MicrosoftYaHei"/>
              </a:rPr>
              <a:t>教程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: https://zhuanlan.zhihu.com/p/75402607</a:t>
            </a:r>
          </a:p>
          <a:p>
            <a:pPr algn="l"/>
            <a:r>
              <a:rPr lang="pt-BR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zh-CN" altLang="pt-BR" sz="1800" b="0" i="0" u="none" strike="noStrike" baseline="0" dirty="0">
                <a:solidFill>
                  <a:srgbClr val="000000"/>
                </a:solidFill>
                <a:latin typeface="MicrosoftYaHei"/>
              </a:rPr>
              <a:t>本地使用</a:t>
            </a:r>
            <a:r>
              <a:rPr lang="pt-BR" altLang="zh-CN" sz="1800" b="0" i="0" u="none" strike="noStrike" baseline="0" dirty="0" err="1">
                <a:solidFill>
                  <a:srgbClr val="000000"/>
                </a:solidFill>
                <a:latin typeface="MicrosoftYaHei"/>
              </a:rPr>
              <a:t>Jupyter</a:t>
            </a:r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 notebook: https://zhuanlan.zhihu.com/p/33105153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048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29D0A-19C4-1724-9D4C-6EF8A7F0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1AB45-F130-5CB1-EBC0-73EC70FC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" y="430270"/>
            <a:ext cx="1217781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9E1E-0AA3-4D97-657C-EDD78A17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251FF-A35A-898F-BAD0-C9C9E19E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129254"/>
            <a:ext cx="10760372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3645-6009-C8D5-F584-833221AB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CDB43-FCDD-258E-1EE1-EEFD3932C63C}"/>
              </a:ext>
            </a:extLst>
          </p:cNvPr>
          <p:cNvSpPr txBox="1"/>
          <p:nvPr/>
        </p:nvSpPr>
        <p:spPr>
          <a:xfrm>
            <a:off x="993058" y="1158961"/>
            <a:ext cx="8357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官方文档：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https://docs.github.com/zh/get-started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highlight>
                  <a:srgbClr val="FFFF00"/>
                </a:highlight>
                <a:latin typeface="Wingdings-Regular"/>
              </a:rPr>
              <a:t>n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Github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网站介绍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: https://zhuanlan.zhihu.com/p/664195515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highlight>
                  <a:srgbClr val="FFFF00"/>
                </a:highlight>
                <a:latin typeface="Wingdings-Regular"/>
              </a:rPr>
              <a:t>n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Git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命令介绍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MicrosoftYaHei"/>
              </a:rPr>
              <a:t>: </a:t>
            </a:r>
            <a:r>
              <a:rPr lang="en-US" altLang="zh-CN" sz="1800" b="0" i="0" u="none" strike="noStrike" baseline="0" dirty="0">
                <a:solidFill>
                  <a:srgbClr val="0563C2"/>
                </a:solidFill>
                <a:highlight>
                  <a:srgbClr val="FFFF00"/>
                </a:highlight>
                <a:latin typeface="MicrosoftYaHei"/>
              </a:rPr>
              <a:t>https://zhuanlan.zhihu.com/p/369486197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highlight>
                  <a:srgbClr val="FFFF00"/>
                </a:highlight>
                <a:latin typeface="Wingdings-Regular"/>
              </a:rPr>
              <a:t>n </a:t>
            </a:r>
            <a:r>
              <a:rPr lang="en-US" altLang="zh-CN" sz="1800" b="0" i="0" u="none" strike="noStrike" baseline="0" dirty="0">
                <a:solidFill>
                  <a:srgbClr val="0563C2"/>
                </a:solidFill>
                <a:highlight>
                  <a:srgbClr val="FFFF00"/>
                </a:highlight>
                <a:latin typeface="MicrosoftYaHei"/>
              </a:rPr>
              <a:t>ChatGPT</a:t>
            </a:r>
            <a:r>
              <a:rPr lang="zh-CN" altLang="en-US" sz="1800" b="0" i="0" u="none" strike="noStrike" baseline="0" dirty="0">
                <a:solidFill>
                  <a:srgbClr val="0563C2"/>
                </a:solidFill>
                <a:highlight>
                  <a:srgbClr val="FFFF00"/>
                </a:highlight>
                <a:latin typeface="MicrosoftYaHei"/>
              </a:rPr>
              <a:t>关于</a:t>
            </a:r>
            <a:r>
              <a:rPr lang="en-US" altLang="zh-CN" sz="1800" b="0" i="0" u="none" strike="noStrike" baseline="0" dirty="0" err="1">
                <a:solidFill>
                  <a:srgbClr val="0563C2"/>
                </a:solidFill>
                <a:highlight>
                  <a:srgbClr val="FFFF00"/>
                </a:highlight>
                <a:latin typeface="MicrosoftYaHei"/>
              </a:rPr>
              <a:t>Github</a:t>
            </a:r>
            <a:r>
              <a:rPr lang="zh-CN" altLang="en-US" sz="1800" b="0" i="0" u="none" strike="noStrike" baseline="0" dirty="0">
                <a:solidFill>
                  <a:srgbClr val="0563C2"/>
                </a:solidFill>
                <a:highlight>
                  <a:srgbClr val="FFFF00"/>
                </a:highlight>
                <a:latin typeface="MicrosoftYaHei"/>
              </a:rPr>
              <a:t>的答疑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734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F56F-2332-51E4-9234-A7B82193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026D5-BA81-8233-B0F1-27F1B52F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" y="139849"/>
            <a:ext cx="11349697" cy="6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7296-1FC3-22D9-CD38-703402A0C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7E3B0-DB8A-8295-5AC6-E8C134772C4B}"/>
              </a:ext>
            </a:extLst>
          </p:cNvPr>
          <p:cNvSpPr txBox="1"/>
          <p:nvPr/>
        </p:nvSpPr>
        <p:spPr>
          <a:xfrm>
            <a:off x="1219199" y="1059395"/>
            <a:ext cx="946846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solidFill>
                  <a:srgbClr val="CD0000"/>
                </a:solidFill>
                <a:latin typeface="Wingdings-Regular"/>
              </a:rPr>
              <a:t>o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MicrosoftYaHei"/>
              </a:rPr>
              <a:t>教程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官方文档：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https://code.visualstudio.com/Docs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远程连接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: https://blog.csdn.net/zhaxun/article/details/120568402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运行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: https://blog.csdn.net/zhangkai950121/article/details/117395333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CD0000"/>
                </a:solidFill>
                <a:latin typeface="Wingdings-Regular"/>
              </a:rPr>
              <a:t>n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ChatGPT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关于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MicrosoftYaHei"/>
              </a:rPr>
              <a:t>VScode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YaHei"/>
              </a:rPr>
              <a:t>的答疑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: https://chat.openai.com/share/7ee10cff-689a-4ff4-a85d-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MicrosoftYaHei"/>
              </a:rPr>
              <a:t>10d63fb040b3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MicrosoftYaHei"/>
            </a:endParaRP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MicrosoftYaHei"/>
              </a:rPr>
              <a:t>VSC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5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20F2-42E3-112C-5FC2-F8163A7C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4530-F6DB-332E-B3F9-17205A8F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" y="72099"/>
            <a:ext cx="12017781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8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C61C-52AF-1E10-BEAE-CF377115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F8A73-0923-5468-37D5-5E2FC2558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369305"/>
            <a:ext cx="11179509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726</Words>
  <Application>Microsoft Office PowerPoint</Application>
  <PresentationFormat>Widescreen</PresentationFormat>
  <Paragraphs>87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MicrosoftYaHei</vt:lpstr>
      <vt:lpstr>Wingdings-Regular</vt:lpstr>
      <vt:lpstr>等线</vt:lpstr>
      <vt:lpstr>等线 Light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289</cp:revision>
  <dcterms:created xsi:type="dcterms:W3CDTF">2026-02-10T07:01:04Z</dcterms:created>
  <dcterms:modified xsi:type="dcterms:W3CDTF">2026-02-13T08:00:04Z</dcterms:modified>
</cp:coreProperties>
</file>